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05" r:id="rId5"/>
    <p:sldMasterId id="2147483724" r:id="rId6"/>
  </p:sldMasterIdLst>
  <p:notesMasterIdLst>
    <p:notesMasterId r:id="rId28"/>
  </p:notesMasterIdLst>
  <p:handoutMasterIdLst>
    <p:handoutMasterId r:id="rId29"/>
  </p:handoutMasterIdLst>
  <p:sldIdLst>
    <p:sldId id="7150" r:id="rId7"/>
    <p:sldId id="7148" r:id="rId8"/>
    <p:sldId id="7151" r:id="rId9"/>
    <p:sldId id="7152" r:id="rId10"/>
    <p:sldId id="7159" r:id="rId11"/>
    <p:sldId id="7156" r:id="rId12"/>
    <p:sldId id="7157" r:id="rId13"/>
    <p:sldId id="7158" r:id="rId14"/>
    <p:sldId id="7153" r:id="rId15"/>
    <p:sldId id="7161" r:id="rId16"/>
    <p:sldId id="7162" r:id="rId17"/>
    <p:sldId id="7163" r:id="rId18"/>
    <p:sldId id="7164" r:id="rId19"/>
    <p:sldId id="7154" r:id="rId20"/>
    <p:sldId id="7165" r:id="rId21"/>
    <p:sldId id="7166" r:id="rId22"/>
    <p:sldId id="7168" r:id="rId23"/>
    <p:sldId id="7169" r:id="rId24"/>
    <p:sldId id="7170" r:id="rId25"/>
    <p:sldId id="7171" r:id="rId26"/>
    <p:sldId id="7155" r:id="rId27"/>
  </p:sldIdLst>
  <p:sldSz cx="12192000" cy="6858000"/>
  <p:notesSz cx="9928225" cy="6797675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rdan Gledec" initials="GG" lastIdx="1" clrIdx="0">
    <p:extLst>
      <p:ext uri="{19B8F6BF-5375-455C-9EA6-DF929625EA0E}">
        <p15:presenceInfo xmlns:p15="http://schemas.microsoft.com/office/powerpoint/2012/main" userId="S::gledec@fer.hr::9f499ba0-be08-44a8-8a6f-8eab7220b7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000"/>
    <a:srgbClr val="474747"/>
    <a:srgbClr val="00003F"/>
    <a:srgbClr val="00002D"/>
    <a:srgbClr val="3B3B3B"/>
    <a:srgbClr val="BFBFBF"/>
    <a:srgbClr val="EBEAE8"/>
    <a:srgbClr val="363636"/>
    <a:srgbClr val="020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FD482-B69E-4DD5-B941-11BCE126FA1D}" type="datetimeFigureOut">
              <a:rPr lang="hr-HR" smtClean="0"/>
              <a:t>4.6.2024.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03FDB-A49B-43CE-9AFA-BC3A4EE4CC8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7345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A56C0-2A61-4948-B38C-965D33F4E329}" type="datetimeFigureOut">
              <a:rPr lang="hr-HR" smtClean="0"/>
              <a:t>4.6.2024.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0032A-A6F4-4220-9ADA-2AE7933DC1F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054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2216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6362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03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305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5240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032A-A6F4-4220-9ADA-2AE7933DC1F2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3867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8CC527-9B1A-4421-820F-4C7F93672631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46800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3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B70B-B814-4A7F-9281-E754DDC73F92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4188" y="1695450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92952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70AD-6CCE-40AF-81A0-F4647088DACC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9788" y="1713981"/>
            <a:ext cx="10763247" cy="419945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2D844CB-5A47-4207-9B24-46DA77E04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E20C9C-F54B-4C1E-8505-0D6B7A1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772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B759-CD69-4795-A56D-DA211CEF0CA9}" type="datetime1">
              <a:rPr lang="hr-HR" smtClean="0"/>
              <a:t>4.6.2024.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DA9828C-0F09-42F5-8A9C-5073EB039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104927-4214-4F19-B418-94C203F128C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7" y="2322761"/>
            <a:ext cx="5256213" cy="35906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DBD3EAC-EDFE-41C3-A36E-87A60FD7452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4451" y="2322759"/>
            <a:ext cx="5204632" cy="359067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03715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6700"/>
            <a:ext cx="10766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33869"/>
            <a:ext cx="5256212" cy="327956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412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3544-F369-4EA2-9802-1BA865814296}" type="datetime1">
              <a:rPr lang="hr-HR" smtClean="0"/>
              <a:t>4.6.2024.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7CA7F56-B6DF-4B72-B983-4ABF5EC37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125A28-7430-42EE-A541-AD2F86A7E0C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48412" y="2633868"/>
            <a:ext cx="5256213" cy="327956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0772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3D7D-92CA-452C-B9D0-1DF31E7709A0}" type="datetime1">
              <a:rPr lang="hr-HR" smtClean="0"/>
              <a:t>4.6.2024.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079A920-00F3-4EEC-8FD5-4A8701612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6101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9665"/>
            <a:ext cx="3932237" cy="105319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010" y="587376"/>
            <a:ext cx="6172200" cy="533989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12471"/>
            <a:ext cx="3932237" cy="4114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184A-8A12-46DC-858F-40BB764B6877}" type="datetime1">
              <a:rPr lang="hr-HR" smtClean="0"/>
              <a:t>4.6.2024.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7CFA1DC-DF2C-4C4F-8172-9DA3F1D039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02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5993"/>
            <a:ext cx="3932237" cy="97404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"/>
            <a:ext cx="7008812" cy="6041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9614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A5E9-C184-4225-B8DD-D288AF17D96D}" type="datetime1">
              <a:rPr lang="hr-HR" smtClean="0"/>
              <a:t>4.6.2024.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16F082B-19D2-4D9B-90A3-8B1375984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1207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79B807-777A-48C3-B248-E21A74284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40622" y="4469906"/>
            <a:ext cx="1036756" cy="755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94A5E-676A-49A4-AC3B-FDADD25A7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2" y="1414956"/>
            <a:ext cx="1036756" cy="75596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62E0AC3-607C-436C-BF58-1272FE06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0" y="1680341"/>
            <a:ext cx="6096000" cy="305023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D3A8B4C-F64A-4192-97AE-9B3AD38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7E2A-7126-4C10-96F2-C7E41986C188}" type="datetime1">
              <a:rPr lang="hr-HR" smtClean="0"/>
              <a:t>4.6.2024.</a:t>
            </a:fld>
            <a:endParaRPr lang="hr-HR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7E85B49-A070-46FB-A986-B4333436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32F36DB-1174-4E85-9F97-D31B9B1F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011FCB-049E-4685-88DC-7CB69F627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5650" y="4847890"/>
            <a:ext cx="4562475" cy="4953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0893D3-A974-4966-83AF-23172AC765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9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8CC527-9B1A-4421-820F-4C7F93672631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7403A-A107-4F4A-93FE-B8075E84B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5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8A645D-8DC1-4103-ACCF-1D0DCEA4CEF0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AB763-6E35-4F5E-A4EF-512DE4B2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8A645D-8DC1-4103-ACCF-1D0DCEA4CEF0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46800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6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A0B49-8851-4372-9C14-A77FB03183F4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CA353-9329-42A9-ADC5-244549CBA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35403" y="0"/>
            <a:ext cx="5756597" cy="68580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944" y="2682610"/>
            <a:ext cx="5244647" cy="30323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2944" y="504536"/>
            <a:ext cx="5243783" cy="196811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9CA4D2-D8CB-45F0-AF23-5CF4F892E90D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06574-F938-48B1-8BFD-36BDB3413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9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089" y="3601376"/>
            <a:ext cx="3328695" cy="2227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1" y="2707251"/>
            <a:ext cx="3332583" cy="74187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4DA58-1A42-43E2-BAA5-902A6FA09D64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38201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42928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7655" y="658762"/>
            <a:ext cx="3332583" cy="1809750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975140-D279-4AE9-A57D-9034D8EA8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52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6816" y="1938129"/>
            <a:ext cx="7268934" cy="4034045"/>
          </a:xfr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>
              <a:buNone/>
              <a:defRPr lang="hr-HR" sz="3200" smtClean="0">
                <a:solidFill>
                  <a:srgbClr val="474747"/>
                </a:solidFill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42928" y="496957"/>
            <a:ext cx="7272822" cy="1212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1E6BD04-CE4A-4821-8B2D-748E94DAB577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2400" y="1"/>
            <a:ext cx="4018383" cy="59721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E1428-ABA2-44FD-8B09-E1820FCCC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32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4F7-34A5-4CD4-86CE-4F2BAB4575DB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A989896-E538-436D-B731-F8D7B75A1A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1153F-EC32-4DA8-BCC3-42EB9F8C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63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6B3-742C-49F8-A78B-F65A88979D8F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10764836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B6D74-52BB-4D57-88CA-E3A621BA3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39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E708-C5D4-4069-A98E-51799BE2691A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746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6" y="1704181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F7DCD-357E-4E95-A118-6D94B73A6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761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B70B-B814-4A7F-9281-E754DDC73F92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4188" y="1695450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7D823A-034B-45D7-B4AF-163A8E9AB1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14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70AD-6CCE-40AF-81A0-F4647088DACC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9788" y="1713981"/>
            <a:ext cx="10763247" cy="419945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2D844CB-5A47-4207-9B24-46DA77E04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E20C9C-F54B-4C1E-8505-0D6B7A1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E45CF-A711-4D15-91B6-14FEBC310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65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B759-CD69-4795-A56D-DA211CEF0CA9}" type="datetime1">
              <a:rPr lang="hr-HR" smtClean="0"/>
              <a:t>4.6.2024.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DA9828C-0F09-42F5-8A9C-5073EB039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104927-4214-4F19-B418-94C203F128C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7" y="2322761"/>
            <a:ext cx="5256213" cy="359067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DBD3EAC-EDFE-41C3-A36E-87A60FD7452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4451" y="2322759"/>
            <a:ext cx="5204632" cy="3590679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CEE060-EA2F-4730-8EFD-299C92FC2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A0B49-8851-4372-9C14-A77FB03183F4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55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6700"/>
            <a:ext cx="10766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33869"/>
            <a:ext cx="5256212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412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3544-F369-4EA2-9802-1BA865814296}" type="datetime1">
              <a:rPr lang="hr-HR" smtClean="0"/>
              <a:t>4.6.2024.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7CA7F56-B6DF-4B72-B983-4ABF5EC37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125A28-7430-42EE-A541-AD2F86A7E0C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48412" y="2633868"/>
            <a:ext cx="5256213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E76327-F4EA-4207-8A05-31AD4ACBD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93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3D7D-92CA-452C-B9D0-1DF31E7709A0}" type="datetime1">
              <a:rPr lang="hr-HR" smtClean="0"/>
              <a:t>4.6.2024.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079A920-00F3-4EEC-8FD5-4A8701612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F7369-43B0-450B-97D3-3161061A6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9665"/>
            <a:ext cx="3932237" cy="105319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010" y="587376"/>
            <a:ext cx="6172200" cy="533989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800">
                <a:solidFill>
                  <a:srgbClr val="474747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12471"/>
            <a:ext cx="3932237" cy="4114799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184A-8A12-46DC-858F-40BB764B6877}" type="datetime1">
              <a:rPr lang="hr-HR" smtClean="0"/>
              <a:t>4.6.2024.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7CFA1DC-DF2C-4C4F-8172-9DA3F1D039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C87DC-AC6E-4A17-8A89-541F29D5E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4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5993"/>
            <a:ext cx="3932237" cy="97404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"/>
            <a:ext cx="7008812" cy="6041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9614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A5E9-C184-4225-B8DD-D288AF17D96D}" type="datetime1">
              <a:rPr lang="hr-HR" smtClean="0"/>
              <a:t>4.6.2024.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16F082B-19D2-4D9B-90A3-8B1375984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C2487-E1A4-490B-ABD3-63931C723A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79B807-777A-48C3-B248-E21A74284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40622" y="4469906"/>
            <a:ext cx="1036756" cy="755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94A5E-676A-49A4-AC3B-FDADD25A7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2" y="1414956"/>
            <a:ext cx="1036756" cy="75596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62E0AC3-607C-436C-BF58-1272FE06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0" y="1680341"/>
            <a:ext cx="6096000" cy="305023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D3A8B4C-F64A-4192-97AE-9B3AD38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7E2A-7126-4C10-96F2-C7E41986C188}" type="datetime1">
              <a:rPr lang="hr-HR" smtClean="0"/>
              <a:t>4.6.2024.</a:t>
            </a:fld>
            <a:endParaRPr lang="hr-HR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7E85B49-A070-46FB-A986-B4333436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32F36DB-1174-4E85-9F97-D31B9B1F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011FCB-049E-4685-88DC-7CB69F627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5650" y="4847890"/>
            <a:ext cx="4562475" cy="495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474747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D50A-555D-4946-8317-8EFE07552F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0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8CC527-9B1A-4421-820F-4C7F93672631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7403A-A107-4F4A-93FE-B8075E84BB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84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8A645D-8DC1-4103-ACCF-1D0DCEA4CEF0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AB763-6E35-4F5E-A4EF-512DE4B2A1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42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A0B49-8851-4372-9C14-A77FB03183F4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CA353-9329-42A9-ADC5-244549CBA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76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35403" y="0"/>
            <a:ext cx="5756597" cy="68580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944" y="2682610"/>
            <a:ext cx="5244647" cy="30323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2944" y="504536"/>
            <a:ext cx="5243783" cy="196811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9CA4D2-D8CB-45F0-AF23-5CF4F892E90D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06574-F938-48B1-8BFD-36BDB3413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91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089" y="3601376"/>
            <a:ext cx="3328695" cy="2227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1" y="2707251"/>
            <a:ext cx="3332583" cy="74187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4DA58-1A42-43E2-BAA5-902A6FA09D64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38201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42928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7655" y="658762"/>
            <a:ext cx="3332583" cy="1809750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975140-D279-4AE9-A57D-9034D8EA8D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5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35403" y="0"/>
            <a:ext cx="5756597" cy="68580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944" y="2682610"/>
            <a:ext cx="5244647" cy="30323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2944" y="504536"/>
            <a:ext cx="5243783" cy="196811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9CA4D2-D8CB-45F0-AF23-5CF4F892E90D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05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6816" y="1938129"/>
            <a:ext cx="7268934" cy="4034045"/>
          </a:xfr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>
              <a:buNone/>
              <a:defRPr lang="hr-HR" sz="3200" smtClean="0">
                <a:solidFill>
                  <a:srgbClr val="474747"/>
                </a:solidFill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42928" y="496957"/>
            <a:ext cx="7272822" cy="1212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1E6BD04-CE4A-4821-8B2D-748E94DAB577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2400" y="1"/>
            <a:ext cx="4018383" cy="59721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E1428-ABA2-44FD-8B09-E1820FCCC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72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4F7-34A5-4CD4-86CE-4F2BAB4575DB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A989896-E538-436D-B731-F8D7B75A1A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1153F-EC32-4DA8-BCC3-42EB9F8CE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8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433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6B3-742C-49F8-A78B-F65A88979D8F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10764836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B6D74-52BB-4D57-88CA-E3A621BA37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8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5502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E708-C5D4-4069-A98E-51799BE2691A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746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6" y="1704181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F7DCD-357E-4E95-A118-6D94B73A6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8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B70B-B814-4A7F-9281-E754DDC73F92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4188" y="1695450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7D823A-034B-45D7-B4AF-163A8E9AB1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11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9702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70AD-6CCE-40AF-81A0-F4647088DACC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9788" y="1713981"/>
            <a:ext cx="10763247" cy="419945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2D844CB-5A47-4207-9B24-46DA77E04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E20C9C-F54B-4C1E-8505-0D6B7A1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E45CF-A711-4D15-91B6-14FEBC310E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4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B759-CD69-4795-A56D-DA211CEF0CA9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DA9828C-0F09-42F5-8A9C-5073EB039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104927-4214-4F19-B418-94C203F128C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7" y="2322761"/>
            <a:ext cx="5256213" cy="359067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DBD3EAC-EDFE-41C3-A36E-87A60FD7452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4451" y="2322759"/>
            <a:ext cx="5204632" cy="3590679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CEE060-EA2F-4730-8EFD-299C92FC2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31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6700"/>
            <a:ext cx="10766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33869"/>
            <a:ext cx="5256212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412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3544-F369-4EA2-9802-1BA865814296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7CA7F56-B6DF-4B72-B983-4ABF5EC37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125A28-7430-42EE-A541-AD2F86A7E0C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48412" y="2633868"/>
            <a:ext cx="5256213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E76327-F4EA-4207-8A05-31AD4ACBD0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7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3D7D-92CA-452C-B9D0-1DF31E7709A0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079A920-00F3-4EEC-8FD5-4A8701612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F7369-43B0-450B-97D3-3161061A6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7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50018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9665"/>
            <a:ext cx="3932237" cy="105319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010" y="587376"/>
            <a:ext cx="6172200" cy="533989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800">
                <a:solidFill>
                  <a:srgbClr val="474747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12471"/>
            <a:ext cx="3932237" cy="4114799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184A-8A12-46DC-858F-40BB764B6877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7CFA1DC-DF2C-4C4F-8172-9DA3F1D039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C87DC-AC6E-4A17-8A89-541F29D5E8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089" y="3601376"/>
            <a:ext cx="3328695" cy="2227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1" y="2707251"/>
            <a:ext cx="3332583" cy="74187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4DA58-1A42-43E2-BAA5-902A6FA09D64}" type="datetime1">
              <a:rPr lang="hr-HR" smtClean="0"/>
              <a:t>4.6.2024.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38201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42928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7655" y="658762"/>
            <a:ext cx="3332583" cy="1809750"/>
          </a:xfrm>
        </p:spPr>
        <p:txBody>
          <a:bodyPr/>
          <a:lstStyle/>
          <a:p>
            <a:endParaRPr lang="hr-H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ECE7DB-22F7-453C-9042-3A7E76D70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99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5993"/>
            <a:ext cx="3932237" cy="97404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"/>
            <a:ext cx="7008812" cy="6041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9614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A5E9-C184-4225-B8DD-D288AF17D96D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16F082B-19D2-4D9B-90A3-8B1375984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C2487-E1A4-490B-ABD3-63931C723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0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6816" y="1938129"/>
            <a:ext cx="7268934" cy="4034045"/>
          </a:xfr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>
              <a:buNone/>
              <a:defRPr lang="hr-HR" sz="3200" smtClean="0"/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42928" y="496957"/>
            <a:ext cx="7272822" cy="1212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2400" y="1"/>
            <a:ext cx="4018383" cy="59721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9817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4F7-34A5-4CD4-86CE-4F2BAB4575DB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A989896-E538-436D-B731-F8D7B75A1A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749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6B3-742C-49F8-A78B-F65A88979D8F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10764836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63550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E708-C5D4-4069-A98E-51799BE2691A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746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6" y="1704181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17058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657225"/>
            <a:ext cx="10764837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12988"/>
            <a:ext cx="1076483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6175" y="6356350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D51C-683D-426D-A5E0-C8962511EF8A}" type="datetime1">
              <a:rPr lang="hr-HR" smtClean="0"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71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849" y="6356350"/>
            <a:ext cx="349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52400" cy="3419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39434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49" r:id="rId3"/>
    <p:sldLayoutId id="2147483661" r:id="rId4"/>
    <p:sldLayoutId id="2147483662" r:id="rId5"/>
    <p:sldLayoutId id="2147483678" r:id="rId6"/>
    <p:sldLayoutId id="2147483660" r:id="rId7"/>
    <p:sldLayoutId id="2147483650" r:id="rId8"/>
    <p:sldLayoutId id="2147483704" r:id="rId9"/>
    <p:sldLayoutId id="2147483703" r:id="rId10"/>
    <p:sldLayoutId id="2147483651" r:id="rId11"/>
    <p:sldLayoutId id="2147483652" r:id="rId12"/>
    <p:sldLayoutId id="2147483653" r:id="rId13"/>
    <p:sldLayoutId id="2147483654" r:id="rId14"/>
    <p:sldLayoutId id="2147483656" r:id="rId15"/>
    <p:sldLayoutId id="2147483657" r:id="rId16"/>
    <p:sldLayoutId id="214748369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obert" panose="00000500000000000000" pitchFamily="50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500000000000000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16">
          <p15:clr>
            <a:srgbClr val="F26B43"/>
          </p15:clr>
        </p15:guide>
        <p15:guide id="6" pos="7440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1344">
          <p15:clr>
            <a:srgbClr val="F26B43"/>
          </p15:clr>
        </p15:guide>
        <p15:guide id="10" orient="horz" pos="1457">
          <p15:clr>
            <a:srgbClr val="F26B43"/>
          </p15:clr>
        </p15:guide>
        <p15:guide id="11" orient="horz" pos="3725">
          <p15:clr>
            <a:srgbClr val="F26B43"/>
          </p15:clr>
        </p15:guide>
        <p15:guide id="12" pos="3931">
          <p15:clr>
            <a:srgbClr val="F26B43"/>
          </p15:clr>
        </p15:guide>
        <p15:guide id="13" pos="7310">
          <p15:clr>
            <a:srgbClr val="F26B43"/>
          </p15:clr>
        </p15:guide>
        <p15:guide id="14" orient="horz" pos="399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657225"/>
            <a:ext cx="10764837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12988"/>
            <a:ext cx="1076483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6175" y="6356350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A20D51C-683D-426D-A5E0-C8962511EF8A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71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849" y="6356350"/>
            <a:ext cx="349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52400" cy="3419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8317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obert" panose="00000500000000000000" pitchFamily="50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500000000000000" pitchFamily="34" charset="0"/>
        <a:buChar char="•"/>
        <a:defRPr sz="2800" kern="1200">
          <a:solidFill>
            <a:srgbClr val="47474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400" kern="1200">
          <a:solidFill>
            <a:srgbClr val="47474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200" kern="1200">
          <a:solidFill>
            <a:srgbClr val="47474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000" kern="1200">
          <a:solidFill>
            <a:srgbClr val="47474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rgbClr val="47474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16">
          <p15:clr>
            <a:srgbClr val="F26B43"/>
          </p15:clr>
        </p15:guide>
        <p15:guide id="6" pos="7440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1344">
          <p15:clr>
            <a:srgbClr val="F26B43"/>
          </p15:clr>
        </p15:guide>
        <p15:guide id="10" orient="horz" pos="1457">
          <p15:clr>
            <a:srgbClr val="F26B43"/>
          </p15:clr>
        </p15:guide>
        <p15:guide id="11" orient="horz" pos="3725">
          <p15:clr>
            <a:srgbClr val="F26B43"/>
          </p15:clr>
        </p15:guide>
        <p15:guide id="12" pos="3931">
          <p15:clr>
            <a:srgbClr val="F26B43"/>
          </p15:clr>
        </p15:guide>
        <p15:guide id="13" pos="7310">
          <p15:clr>
            <a:srgbClr val="F26B43"/>
          </p15:clr>
        </p15:guide>
        <p15:guide id="14" orient="horz" pos="39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657225"/>
            <a:ext cx="10764837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12988"/>
            <a:ext cx="1076483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6175" y="6356350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A20D51C-683D-426D-A5E0-C8962511EF8A}" type="datetime1">
              <a:rPr lang="hr-HR" smtClean="0"/>
              <a:pPr/>
              <a:t>4.6.2024.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71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849" y="6356350"/>
            <a:ext cx="349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52400" cy="3419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71224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obert" panose="00000500000000000000" pitchFamily="50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500000000000000" pitchFamily="34" charset="0"/>
        <a:buChar char="•"/>
        <a:defRPr sz="2800" kern="1200">
          <a:solidFill>
            <a:srgbClr val="47474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400" kern="1200">
          <a:solidFill>
            <a:srgbClr val="47474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200" kern="1200">
          <a:solidFill>
            <a:srgbClr val="47474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000" kern="1200">
          <a:solidFill>
            <a:srgbClr val="47474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rgbClr val="47474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16">
          <p15:clr>
            <a:srgbClr val="F26B43"/>
          </p15:clr>
        </p15:guide>
        <p15:guide id="6" pos="7440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1344">
          <p15:clr>
            <a:srgbClr val="F26B43"/>
          </p15:clr>
        </p15:guide>
        <p15:guide id="10" orient="horz" pos="1457">
          <p15:clr>
            <a:srgbClr val="F26B43"/>
          </p15:clr>
        </p15:guide>
        <p15:guide id="11" orient="horz" pos="3725">
          <p15:clr>
            <a:srgbClr val="F26B43"/>
          </p15:clr>
        </p15:guide>
        <p15:guide id="12" pos="3931">
          <p15:clr>
            <a:srgbClr val="F26B43"/>
          </p15:clr>
        </p15:guide>
        <p15:guide id="13" pos="7310">
          <p15:clr>
            <a:srgbClr val="F26B43"/>
          </p15:clr>
        </p15:guide>
        <p15:guide id="14" orient="horz" pos="39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3FD6CF-3521-4D35-BD35-CB4211E0B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7952" y="1584977"/>
            <a:ext cx="7268934" cy="1070707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ECB000"/>
                </a:solidFill>
              </a:rPr>
              <a:t>Seminarski rad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BB6D6-236C-4929-A6E4-A06E042F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816" y="629819"/>
            <a:ext cx="7272822" cy="1212573"/>
          </a:xfrm>
        </p:spPr>
        <p:txBody>
          <a:bodyPr>
            <a:normAutofit/>
          </a:bodyPr>
          <a:lstStyle/>
          <a:p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Uvod u računalno </a:t>
            </a:r>
            <a:r>
              <a:rPr lang="hr-HR" sz="2000" dirty="0"/>
              <a:t>modeliranje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 programskom jeziku Julia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Placeholder 7" descr="Text&#10;&#10;Description automatically generated with low confidence">
            <a:extLst>
              <a:ext uri="{FF2B5EF4-FFF2-40B4-BE49-F238E27FC236}">
                <a16:creationId xmlns:a16="http://schemas.microsoft.com/office/drawing/2014/main" id="{16374DEA-83B1-4CBC-8123-069E6D88AA0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46" b="-36846"/>
          <a:stretch/>
        </p:blipFill>
        <p:spPr>
          <a:xfrm>
            <a:off x="176048" y="-1213944"/>
            <a:ext cx="4018383" cy="5972174"/>
          </a:xfrm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B206DA74-2CB3-4FD9-A83B-8772C9226775}"/>
              </a:ext>
            </a:extLst>
          </p:cNvPr>
          <p:cNvSpPr txBox="1">
            <a:spLocks/>
          </p:cNvSpPr>
          <p:nvPr/>
        </p:nvSpPr>
        <p:spPr>
          <a:xfrm>
            <a:off x="5577952" y="2801263"/>
            <a:ext cx="7268934" cy="107070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500000000000000" pitchFamily="34" charset="0"/>
              <a:buNone/>
              <a:defRPr lang="hr-HR" sz="3200" kern="120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i="1" dirty="0"/>
              <a:t>Model skoka padobranom iz aviona</a:t>
            </a:r>
            <a:endParaRPr lang="en-US" i="1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5956B8C-FFC1-4A73-ABAD-502A2651CE68}"/>
              </a:ext>
            </a:extLst>
          </p:cNvPr>
          <p:cNvSpPr txBox="1">
            <a:spLocks/>
          </p:cNvSpPr>
          <p:nvPr/>
        </p:nvSpPr>
        <p:spPr>
          <a:xfrm>
            <a:off x="5577952" y="4670974"/>
            <a:ext cx="7268934" cy="107070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500000000000000" pitchFamily="34" charset="0"/>
              <a:buNone/>
              <a:defRPr lang="hr-HR" sz="3200" kern="120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500000000000000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400" dirty="0"/>
              <a:t>Ime i prezime: Sara Lazarušić</a:t>
            </a:r>
          </a:p>
          <a:p>
            <a:r>
              <a:rPr lang="hr-HR" sz="2400" dirty="0"/>
              <a:t>Datum: 4.6.2024.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010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10</a:t>
            </a:fld>
            <a:endParaRPr lang="hr-HR"/>
          </a:p>
        </p:txBody>
      </p:sp>
      <p:sp>
        <p:nvSpPr>
          <p:cNvPr id="6" name="Podnaslov 5">
            <a:extLst>
              <a:ext uri="{FF2B5EF4-FFF2-40B4-BE49-F238E27FC236}">
                <a16:creationId xmlns:a16="http://schemas.microsoft.com/office/drawing/2014/main" id="{2C54C6E4-33A4-F900-02A1-280694DD1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186204" y="1990189"/>
            <a:ext cx="5467622" cy="2259718"/>
          </a:xfrm>
        </p:spPr>
        <p:txBody>
          <a:bodyPr>
            <a:normAutofit/>
          </a:bodyPr>
          <a:lstStyle/>
          <a:p>
            <a:r>
              <a:rPr lang="hr-HR" sz="4000" b="1" dirty="0">
                <a:solidFill>
                  <a:schemeClr val="bg1"/>
                </a:solidFill>
              </a:rPr>
              <a:t>Diferencijalne jednadžbe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F767D7EC-957E-C045-B3F0-08E908F1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9" t="17265" r="37665" b="30598"/>
          <a:stretch/>
        </p:blipFill>
        <p:spPr>
          <a:xfrm>
            <a:off x="2720722" y="187569"/>
            <a:ext cx="9163409" cy="5967046"/>
          </a:xfrm>
          <a:prstGeom prst="rect">
            <a:avLst/>
          </a:prstGeom>
        </p:spPr>
      </p:pic>
      <p:sp>
        <p:nvSpPr>
          <p:cNvPr id="11" name="Lijeva vitičasta zagrada 10">
            <a:extLst>
              <a:ext uri="{FF2B5EF4-FFF2-40B4-BE49-F238E27FC236}">
                <a16:creationId xmlns:a16="http://schemas.microsoft.com/office/drawing/2014/main" id="{9973BD05-F828-9531-7C53-1F3195E237EA}"/>
              </a:ext>
            </a:extLst>
          </p:cNvPr>
          <p:cNvSpPr/>
          <p:nvPr/>
        </p:nvSpPr>
        <p:spPr>
          <a:xfrm>
            <a:off x="2720722" y="1242646"/>
            <a:ext cx="467955" cy="1928446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Lijeva vitičasta zagrada 11">
            <a:extLst>
              <a:ext uri="{FF2B5EF4-FFF2-40B4-BE49-F238E27FC236}">
                <a16:creationId xmlns:a16="http://schemas.microsoft.com/office/drawing/2014/main" id="{172F68BE-D9B2-8324-CB97-4E0BB379FE31}"/>
              </a:ext>
            </a:extLst>
          </p:cNvPr>
          <p:cNvSpPr/>
          <p:nvPr/>
        </p:nvSpPr>
        <p:spPr>
          <a:xfrm>
            <a:off x="2720722" y="2924906"/>
            <a:ext cx="678970" cy="2690447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1" grpId="2" animBg="1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11</a:t>
            </a:fld>
            <a:endParaRPr lang="hr-HR"/>
          </a:p>
        </p:txBody>
      </p:sp>
      <p:sp>
        <p:nvSpPr>
          <p:cNvPr id="6" name="Podnaslov 5">
            <a:extLst>
              <a:ext uri="{FF2B5EF4-FFF2-40B4-BE49-F238E27FC236}">
                <a16:creationId xmlns:a16="http://schemas.microsoft.com/office/drawing/2014/main" id="{2C54C6E4-33A4-F900-02A1-280694DD1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186204" y="1990189"/>
            <a:ext cx="5467622" cy="2259718"/>
          </a:xfrm>
        </p:spPr>
        <p:txBody>
          <a:bodyPr>
            <a:normAutofit/>
          </a:bodyPr>
          <a:lstStyle/>
          <a:p>
            <a:r>
              <a:rPr lang="hr-HR" sz="4000" b="1" dirty="0">
                <a:solidFill>
                  <a:schemeClr val="bg1"/>
                </a:solidFill>
              </a:rPr>
              <a:t>Binarno pretraživanje #1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2D6A486D-5291-0519-73B6-92879090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4" t="10256" r="25794" b="8988"/>
          <a:stretch/>
        </p:blipFill>
        <p:spPr>
          <a:xfrm>
            <a:off x="3230881" y="136525"/>
            <a:ext cx="8060790" cy="6534826"/>
          </a:xfrm>
          <a:prstGeom prst="rect">
            <a:avLst/>
          </a:prstGeom>
        </p:spPr>
      </p:pic>
      <p:sp>
        <p:nvSpPr>
          <p:cNvPr id="5" name="Lijeva vitičasta zagrada 4">
            <a:extLst>
              <a:ext uri="{FF2B5EF4-FFF2-40B4-BE49-F238E27FC236}">
                <a16:creationId xmlns:a16="http://schemas.microsoft.com/office/drawing/2014/main" id="{093031ED-E17D-D397-C9DB-2E2EEE0D7DA9}"/>
              </a:ext>
            </a:extLst>
          </p:cNvPr>
          <p:cNvSpPr/>
          <p:nvPr/>
        </p:nvSpPr>
        <p:spPr>
          <a:xfrm>
            <a:off x="3065223" y="336112"/>
            <a:ext cx="461888" cy="156380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jeva vitičasta zagrada 9">
            <a:extLst>
              <a:ext uri="{FF2B5EF4-FFF2-40B4-BE49-F238E27FC236}">
                <a16:creationId xmlns:a16="http://schemas.microsoft.com/office/drawing/2014/main" id="{50ECAB38-255D-717D-2F39-1CD292178FA6}"/>
              </a:ext>
            </a:extLst>
          </p:cNvPr>
          <p:cNvSpPr/>
          <p:nvPr/>
        </p:nvSpPr>
        <p:spPr>
          <a:xfrm>
            <a:off x="3296167" y="2338142"/>
            <a:ext cx="461888" cy="156380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ijeva vitičasta zagrada 12">
            <a:extLst>
              <a:ext uri="{FF2B5EF4-FFF2-40B4-BE49-F238E27FC236}">
                <a16:creationId xmlns:a16="http://schemas.microsoft.com/office/drawing/2014/main" id="{3D2F4867-5A96-6EF1-3398-A76DE640BF56}"/>
              </a:ext>
            </a:extLst>
          </p:cNvPr>
          <p:cNvSpPr/>
          <p:nvPr/>
        </p:nvSpPr>
        <p:spPr>
          <a:xfrm>
            <a:off x="3306355" y="3851827"/>
            <a:ext cx="461888" cy="156380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Lijeva vitičasta zagrada 13">
            <a:extLst>
              <a:ext uri="{FF2B5EF4-FFF2-40B4-BE49-F238E27FC236}">
                <a16:creationId xmlns:a16="http://schemas.microsoft.com/office/drawing/2014/main" id="{8177B91D-AE43-E6BE-947C-D65C2899F780}"/>
              </a:ext>
            </a:extLst>
          </p:cNvPr>
          <p:cNvSpPr/>
          <p:nvPr/>
        </p:nvSpPr>
        <p:spPr>
          <a:xfrm>
            <a:off x="3296167" y="5415636"/>
            <a:ext cx="461888" cy="113635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12</a:t>
            </a:fld>
            <a:endParaRPr lang="hr-HR"/>
          </a:p>
        </p:txBody>
      </p:sp>
      <p:sp>
        <p:nvSpPr>
          <p:cNvPr id="6" name="Podnaslov 5">
            <a:extLst>
              <a:ext uri="{FF2B5EF4-FFF2-40B4-BE49-F238E27FC236}">
                <a16:creationId xmlns:a16="http://schemas.microsoft.com/office/drawing/2014/main" id="{2C54C6E4-33A4-F900-02A1-280694DD1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186204" y="1990189"/>
            <a:ext cx="5467622" cy="2259718"/>
          </a:xfrm>
        </p:spPr>
        <p:txBody>
          <a:bodyPr>
            <a:normAutofit/>
          </a:bodyPr>
          <a:lstStyle/>
          <a:p>
            <a:r>
              <a:rPr lang="hr-HR" sz="4000" b="1" dirty="0">
                <a:solidFill>
                  <a:schemeClr val="bg1"/>
                </a:solidFill>
              </a:rPr>
              <a:t>Binarno pretraživanje #2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5B78CD6D-6FDA-F0B3-091B-1E5F9AC6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0" t="18844" r="25795" b="8800"/>
          <a:stretch/>
        </p:blipFill>
        <p:spPr>
          <a:xfrm>
            <a:off x="3133344" y="136524"/>
            <a:ext cx="8742348" cy="6252697"/>
          </a:xfrm>
          <a:prstGeom prst="rect">
            <a:avLst/>
          </a:prstGeom>
        </p:spPr>
      </p:pic>
      <p:sp>
        <p:nvSpPr>
          <p:cNvPr id="7" name="Lijeva vitičasta zagrada 6">
            <a:extLst>
              <a:ext uri="{FF2B5EF4-FFF2-40B4-BE49-F238E27FC236}">
                <a16:creationId xmlns:a16="http://schemas.microsoft.com/office/drawing/2014/main" id="{A19F6315-429A-DC97-2ACE-7F8F8B4D2CE1}"/>
              </a:ext>
            </a:extLst>
          </p:cNvPr>
          <p:cNvSpPr/>
          <p:nvPr/>
        </p:nvSpPr>
        <p:spPr>
          <a:xfrm>
            <a:off x="3133344" y="157106"/>
            <a:ext cx="478906" cy="881363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Lijeva vitičasta zagrada 7">
            <a:extLst>
              <a:ext uri="{FF2B5EF4-FFF2-40B4-BE49-F238E27FC236}">
                <a16:creationId xmlns:a16="http://schemas.microsoft.com/office/drawing/2014/main" id="{9CB94CEC-DD2A-0E94-A0E9-EBE815BE7D0F}"/>
              </a:ext>
            </a:extLst>
          </p:cNvPr>
          <p:cNvSpPr/>
          <p:nvPr/>
        </p:nvSpPr>
        <p:spPr>
          <a:xfrm>
            <a:off x="3290872" y="1406518"/>
            <a:ext cx="478906" cy="1465636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jeva vitičasta zagrada 8">
            <a:extLst>
              <a:ext uri="{FF2B5EF4-FFF2-40B4-BE49-F238E27FC236}">
                <a16:creationId xmlns:a16="http://schemas.microsoft.com/office/drawing/2014/main" id="{0D9A076E-9679-4774-4DF8-3A772D8EC24E}"/>
              </a:ext>
            </a:extLst>
          </p:cNvPr>
          <p:cNvSpPr/>
          <p:nvPr/>
        </p:nvSpPr>
        <p:spPr>
          <a:xfrm>
            <a:off x="3279149" y="2778369"/>
            <a:ext cx="490629" cy="1465637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jeva vitičasta zagrada 9">
            <a:extLst>
              <a:ext uri="{FF2B5EF4-FFF2-40B4-BE49-F238E27FC236}">
                <a16:creationId xmlns:a16="http://schemas.microsoft.com/office/drawing/2014/main" id="{2CE5827C-91F1-D2C4-9946-E919F08629EC}"/>
              </a:ext>
            </a:extLst>
          </p:cNvPr>
          <p:cNvSpPr/>
          <p:nvPr/>
        </p:nvSpPr>
        <p:spPr>
          <a:xfrm>
            <a:off x="3290872" y="4261837"/>
            <a:ext cx="490628" cy="1060439"/>
          </a:xfrm>
          <a:prstGeom prst="leftBrace">
            <a:avLst>
              <a:gd name="adj1" fmla="val 8333"/>
              <a:gd name="adj2" fmla="val 4701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6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13</a:t>
            </a:fld>
            <a:endParaRPr lang="hr-HR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0B91A306-03EA-887C-763D-E6ADD426A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0" t="16265" r="29200" b="65616"/>
          <a:stretch/>
        </p:blipFill>
        <p:spPr>
          <a:xfrm>
            <a:off x="2071713" y="255368"/>
            <a:ext cx="8406637" cy="1613616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D6738906-BF73-8D7B-DD34-851DD10A9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28"/>
          <a:stretch/>
        </p:blipFill>
        <p:spPr>
          <a:xfrm>
            <a:off x="1311232" y="2202106"/>
            <a:ext cx="9927600" cy="2848954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7E9172E2-FFE5-19E1-9CE6-BB976D7AF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05" t="41539" r="18172" b="13332"/>
          <a:stretch/>
        </p:blipFill>
        <p:spPr>
          <a:xfrm>
            <a:off x="1068451" y="1991327"/>
            <a:ext cx="10413160" cy="41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70CCDC-1C8F-46F1-A0A9-E19EFE648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607053"/>
            <a:ext cx="7075517" cy="2259718"/>
          </a:xfrm>
        </p:spPr>
        <p:txBody>
          <a:bodyPr>
            <a:normAutofit/>
          </a:bodyPr>
          <a:lstStyle/>
          <a:p>
            <a:r>
              <a:rPr lang="hr-HR" sz="2400" dirty="0"/>
              <a:t>Primjer: za parametre od prije, zanima nas kada najkasnije možemo otvoriti padobran za slijetanje nekom normalnom brzinom te kada najkasnije otvoriti padobran ako želimo letjeti barem 200s.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14</a:t>
            </a:fld>
            <a:endParaRPr lang="hr-HR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57A8E8D7-9911-8E68-DFEC-C784D9B5E2F9}"/>
              </a:ext>
            </a:extLst>
          </p:cNvPr>
          <p:cNvSpPr txBox="1"/>
          <p:nvPr/>
        </p:nvSpPr>
        <p:spPr>
          <a:xfrm>
            <a:off x="6843209" y="3773619"/>
            <a:ext cx="4407877" cy="1477328"/>
          </a:xfrm>
          <a:prstGeom prst="wedgeRectCallout">
            <a:avLst>
              <a:gd name="adj1" fmla="val -33599"/>
              <a:gd name="adj2" fmla="val 70435"/>
            </a:avLst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Za lijepo slijetanje najkasnije otvoriti padobran u </a:t>
            </a:r>
            <a:r>
              <a:rPr lang="hr-HR" b="1" i="1" dirty="0">
                <a:solidFill>
                  <a:schemeClr val="accent5"/>
                </a:solidFill>
              </a:rPr>
              <a:t>67.48703308403492</a:t>
            </a:r>
            <a:r>
              <a:rPr lang="hr-HR" i="1" dirty="0">
                <a:solidFill>
                  <a:schemeClr val="bg1"/>
                </a:solidFill>
              </a:rPr>
              <a:t> sekundi, a za let duljine barem 200 sekundi otvoriti padobran najkasnije u </a:t>
            </a:r>
            <a:r>
              <a:rPr lang="hr-HR" b="1" i="1" dirty="0">
                <a:solidFill>
                  <a:schemeClr val="accent5"/>
                </a:solidFill>
              </a:rPr>
              <a:t>44.060880318284035</a:t>
            </a:r>
            <a:r>
              <a:rPr lang="hr-HR" i="1" dirty="0">
                <a:solidFill>
                  <a:schemeClr val="bg1"/>
                </a:solidFill>
              </a:rPr>
              <a:t> sekundi 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90F7B1BA-33C7-ED2F-D137-C9B12D04758B}"/>
              </a:ext>
            </a:extLst>
          </p:cNvPr>
          <p:cNvGrpSpPr/>
          <p:nvPr/>
        </p:nvGrpSpPr>
        <p:grpSpPr>
          <a:xfrm>
            <a:off x="838200" y="3945412"/>
            <a:ext cx="4784768" cy="1226894"/>
            <a:chOff x="1113456" y="3773619"/>
            <a:chExt cx="4784768" cy="1226894"/>
          </a:xfrm>
        </p:grpSpPr>
        <p:pic>
          <p:nvPicPr>
            <p:cNvPr id="7" name="Slika 6">
              <a:extLst>
                <a:ext uri="{FF2B5EF4-FFF2-40B4-BE49-F238E27FC236}">
                  <a16:creationId xmlns:a16="http://schemas.microsoft.com/office/drawing/2014/main" id="{3EEC428D-2F81-6D39-D44B-B00D69541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728" r="51804" b="33177"/>
            <a:stretch/>
          </p:blipFill>
          <p:spPr>
            <a:xfrm>
              <a:off x="1113456" y="3773619"/>
              <a:ext cx="4784768" cy="1226894"/>
            </a:xfrm>
            <a:prstGeom prst="rect">
              <a:avLst/>
            </a:prstGeom>
          </p:spPr>
        </p:pic>
        <p:sp>
          <p:nvSpPr>
            <p:cNvPr id="8" name="Luk 7">
              <a:extLst>
                <a:ext uri="{FF2B5EF4-FFF2-40B4-BE49-F238E27FC236}">
                  <a16:creationId xmlns:a16="http://schemas.microsoft.com/office/drawing/2014/main" id="{245ECD64-2435-5ABC-C8A5-3CE6CDBDA3B8}"/>
                </a:ext>
              </a:extLst>
            </p:cNvPr>
            <p:cNvSpPr/>
            <p:nvPr/>
          </p:nvSpPr>
          <p:spPr>
            <a:xfrm>
              <a:off x="2110154" y="4536831"/>
              <a:ext cx="515815" cy="241958"/>
            </a:xfrm>
            <a:prstGeom prst="arc">
              <a:avLst>
                <a:gd name="adj1" fmla="val 76232"/>
                <a:gd name="adj2" fmla="val 0"/>
              </a:avLst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374221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15</a:t>
            </a:fld>
            <a:endParaRPr lang="hr-HR"/>
          </a:p>
        </p:txBody>
      </p:sp>
      <p:pic>
        <p:nvPicPr>
          <p:cNvPr id="13" name="Slika 12">
            <a:extLst>
              <a:ext uri="{FF2B5EF4-FFF2-40B4-BE49-F238E27FC236}">
                <a16:creationId xmlns:a16="http://schemas.microsoft.com/office/drawing/2014/main" id="{AC2D1343-66AA-A583-BA23-EAE6D02F7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31" t="8376" r="13462" b="48205"/>
          <a:stretch/>
        </p:blipFill>
        <p:spPr>
          <a:xfrm>
            <a:off x="6265832" y="1608241"/>
            <a:ext cx="5562631" cy="3641516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95C331E5-2781-FE8E-70E9-84AD65E2CB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31" t="8376" r="13462" b="48205"/>
          <a:stretch/>
        </p:blipFill>
        <p:spPr>
          <a:xfrm>
            <a:off x="439583" y="1619308"/>
            <a:ext cx="5528820" cy="3619383"/>
          </a:xfrm>
          <a:prstGeom prst="rect">
            <a:avLst/>
          </a:prstGeom>
        </p:spPr>
      </p:pic>
      <p:sp>
        <p:nvSpPr>
          <p:cNvPr id="16" name="TekstniOkvir 15">
            <a:extLst>
              <a:ext uri="{FF2B5EF4-FFF2-40B4-BE49-F238E27FC236}">
                <a16:creationId xmlns:a16="http://schemas.microsoft.com/office/drawing/2014/main" id="{27A1FB96-377E-7C43-7DF6-570A4D86586C}"/>
              </a:ext>
            </a:extLst>
          </p:cNvPr>
          <p:cNvSpPr txBox="1"/>
          <p:nvPr/>
        </p:nvSpPr>
        <p:spPr>
          <a:xfrm>
            <a:off x="3389186" y="473120"/>
            <a:ext cx="4196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dirty="0"/>
              <a:t>Za lijepo slijetanje najkasnije otvoriti padobran u </a:t>
            </a:r>
            <a:r>
              <a:rPr lang="hr-HR" b="1" i="1" dirty="0"/>
              <a:t>67.48703308403492</a:t>
            </a:r>
            <a:r>
              <a:rPr lang="hr-HR" i="1" dirty="0"/>
              <a:t> sekundi…</a:t>
            </a:r>
            <a:endParaRPr lang="hr-HR" dirty="0"/>
          </a:p>
        </p:txBody>
      </p:sp>
      <p:pic>
        <p:nvPicPr>
          <p:cNvPr id="18" name="Slika 17">
            <a:extLst>
              <a:ext uri="{FF2B5EF4-FFF2-40B4-BE49-F238E27FC236}">
                <a16:creationId xmlns:a16="http://schemas.microsoft.com/office/drawing/2014/main" id="{C5962184-BFB7-BB25-93D8-85D883129C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84" t="38291" r="48954" b="51453"/>
          <a:stretch/>
        </p:blipFill>
        <p:spPr>
          <a:xfrm>
            <a:off x="7879140" y="442204"/>
            <a:ext cx="4043107" cy="7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16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E0822AD-8157-22CB-0B5B-5AF8A73D7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31" t="7863" r="13269" b="48034"/>
          <a:stretch/>
        </p:blipFill>
        <p:spPr>
          <a:xfrm>
            <a:off x="480645" y="1608241"/>
            <a:ext cx="5504620" cy="3641516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99D31DD4-B3FD-542F-0853-1FBD5B722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92" t="7863" r="13173" b="48034"/>
          <a:stretch/>
        </p:blipFill>
        <p:spPr>
          <a:xfrm>
            <a:off x="6342820" y="1608241"/>
            <a:ext cx="5539142" cy="36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17</a:t>
            </a:fld>
            <a:endParaRPr lang="hr-HR"/>
          </a:p>
        </p:txBody>
      </p:sp>
      <p:pic>
        <p:nvPicPr>
          <p:cNvPr id="9" name="Slika 8" descr="Slika na kojoj se prikazuje tekst, dijagram, crta, snimka zaslona&#10;&#10;Opis je automatski generiran">
            <a:extLst>
              <a:ext uri="{FF2B5EF4-FFF2-40B4-BE49-F238E27FC236}">
                <a16:creationId xmlns:a16="http://schemas.microsoft.com/office/drawing/2014/main" id="{44DE6597-48CD-E3DC-361F-E5EB22A26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54" y="2546350"/>
            <a:ext cx="5715000" cy="381000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E0D5CD00-0227-D996-087F-EBA41BE3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11" y="1315029"/>
            <a:ext cx="10136789" cy="10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18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B3DCC3A-B006-6A1D-9F68-1B5AA7695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31" t="8034" r="13462" b="48034"/>
          <a:stretch/>
        </p:blipFill>
        <p:spPr>
          <a:xfrm>
            <a:off x="5752060" y="3429000"/>
            <a:ext cx="4560277" cy="3020595"/>
          </a:xfrm>
          <a:prstGeom prst="rect">
            <a:avLst/>
          </a:prstGeom>
        </p:spPr>
      </p:pic>
      <p:sp>
        <p:nvSpPr>
          <p:cNvPr id="7" name="Oblačić za misli: oblak 6">
            <a:extLst>
              <a:ext uri="{FF2B5EF4-FFF2-40B4-BE49-F238E27FC236}">
                <a16:creationId xmlns:a16="http://schemas.microsoft.com/office/drawing/2014/main" id="{310E9941-AEC5-E612-7B55-B655B04CC101}"/>
              </a:ext>
            </a:extLst>
          </p:cNvPr>
          <p:cNvSpPr/>
          <p:nvPr/>
        </p:nvSpPr>
        <p:spPr>
          <a:xfrm>
            <a:off x="1199663" y="1723084"/>
            <a:ext cx="3434861" cy="1966755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b="1" i="1" dirty="0">
                <a:solidFill>
                  <a:schemeClr val="bg1"/>
                </a:solidFill>
              </a:rPr>
              <a:t>Što ako otvorimo padobran nakon 67s, npr. u 68s?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37442AAB-11CC-0EDA-5269-880970901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31" t="8205" r="13365" b="48205"/>
          <a:stretch/>
        </p:blipFill>
        <p:spPr>
          <a:xfrm>
            <a:off x="5752060" y="293890"/>
            <a:ext cx="4560278" cy="29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19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B8BFA90-1751-214A-3E91-513B7F3CF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27" t="8034" r="13270" b="47863"/>
          <a:stretch/>
        </p:blipFill>
        <p:spPr>
          <a:xfrm>
            <a:off x="6358397" y="1617785"/>
            <a:ext cx="5611966" cy="372207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E7AE3ED0-81EC-0B83-B492-8597F644E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31" t="8034" r="13365" b="47863"/>
          <a:stretch/>
        </p:blipFill>
        <p:spPr>
          <a:xfrm>
            <a:off x="582306" y="1617785"/>
            <a:ext cx="5611967" cy="3722075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C99DD40F-422A-3A6A-57C6-0E2A23C11327}"/>
              </a:ext>
            </a:extLst>
          </p:cNvPr>
          <p:cNvSpPr txBox="1"/>
          <p:nvPr/>
        </p:nvSpPr>
        <p:spPr>
          <a:xfrm>
            <a:off x="3552092" y="233081"/>
            <a:ext cx="434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dirty="0"/>
              <a:t>…a za let duljine barem 200 sekundi otvoriti padobran najkasnije u </a:t>
            </a:r>
            <a:r>
              <a:rPr lang="hr-HR" b="1" i="1" dirty="0"/>
              <a:t>44.060880318284035</a:t>
            </a:r>
            <a:r>
              <a:rPr lang="hr-HR" i="1" dirty="0"/>
              <a:t> sekundi</a:t>
            </a:r>
            <a:endParaRPr lang="hr-HR" dirty="0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7356232F-0B92-9440-2AC2-AC30FF2A64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85" t="38803" r="49194" b="52308"/>
          <a:stretch/>
        </p:blipFill>
        <p:spPr>
          <a:xfrm>
            <a:off x="7956582" y="296495"/>
            <a:ext cx="40137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8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dnaslov 1">
            <a:extLst>
              <a:ext uri="{FF2B5EF4-FFF2-40B4-BE49-F238E27FC236}">
                <a16:creationId xmlns:a16="http://schemas.microsoft.com/office/drawing/2014/main" id="{E9C1E3AA-6C3B-415E-8BB3-F8F65CE70B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Opis zadatka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Pristup i rješenje problema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Implementacija u </a:t>
            </a:r>
            <a:r>
              <a:rPr lang="hr-HR" sz="2400" dirty="0" err="1"/>
              <a:t>Julii</a:t>
            </a:r>
            <a:endParaRPr lang="hr-H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Rezultati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2400" dirty="0"/>
              <a:t>Zaključak</a:t>
            </a:r>
          </a:p>
          <a:p>
            <a:endParaRPr lang="hr-HR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E687CC10-C248-472D-9EBC-87F27299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58810"/>
          </a:xfrm>
        </p:spPr>
        <p:txBody>
          <a:bodyPr>
            <a:normAutofit/>
          </a:bodyPr>
          <a:lstStyle/>
          <a:p>
            <a:r>
              <a:rPr lang="hr-HR" sz="4000" dirty="0"/>
              <a:t>Sadržaj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E132D4B-F561-4555-AE87-5D80CCFCDB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610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chemeClr val="tx1"/>
                </a:solidFill>
              </a:rPr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20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01204FA-72D0-E9C7-502C-061D072C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27" t="7863" r="13270" b="47692"/>
          <a:stretch/>
        </p:blipFill>
        <p:spPr>
          <a:xfrm>
            <a:off x="574430" y="2001507"/>
            <a:ext cx="5603632" cy="3745358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3507209E-99A7-59AB-EEEB-81F081E38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27" t="7863" r="13270" b="47863"/>
          <a:stretch/>
        </p:blipFill>
        <p:spPr>
          <a:xfrm>
            <a:off x="6344480" y="2001507"/>
            <a:ext cx="5625269" cy="3745358"/>
          </a:xfrm>
          <a:prstGeom prst="rect">
            <a:avLst/>
          </a:prstGeom>
        </p:spPr>
      </p:pic>
      <p:sp>
        <p:nvSpPr>
          <p:cNvPr id="10" name="Oblačić za misli: oblak 9">
            <a:extLst>
              <a:ext uri="{FF2B5EF4-FFF2-40B4-BE49-F238E27FC236}">
                <a16:creationId xmlns:a16="http://schemas.microsoft.com/office/drawing/2014/main" id="{A4102982-D45F-0A39-DB97-C977ED2F159D}"/>
              </a:ext>
            </a:extLst>
          </p:cNvPr>
          <p:cNvSpPr/>
          <p:nvPr/>
        </p:nvSpPr>
        <p:spPr>
          <a:xfrm>
            <a:off x="3592670" y="126374"/>
            <a:ext cx="3735752" cy="1288887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b="1" i="1" dirty="0">
                <a:solidFill>
                  <a:schemeClr val="bg1"/>
                </a:solidFill>
              </a:rPr>
              <a:t>Što ako otvorimo padobran nakon 44s, npr. u 45s?</a:t>
            </a:r>
          </a:p>
        </p:txBody>
      </p:sp>
    </p:spTree>
    <p:extLst>
      <p:ext uri="{BB962C8B-B14F-4D97-AF65-F5344CB8AC3E}">
        <p14:creationId xmlns:p14="http://schemas.microsoft.com/office/powerpoint/2010/main" val="17442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Zaključak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21</a:t>
            </a:fld>
            <a:endParaRPr lang="hr-HR"/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7BF0BA99-2751-B0B5-4DF1-E2D071457304}"/>
              </a:ext>
            </a:extLst>
          </p:cNvPr>
          <p:cNvSpPr txBox="1"/>
          <p:nvPr/>
        </p:nvSpPr>
        <p:spPr>
          <a:xfrm>
            <a:off x="838200" y="3619666"/>
            <a:ext cx="7851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>
                <a:solidFill>
                  <a:schemeClr val="bg1"/>
                </a:solidFill>
                <a:latin typeface="+mj-lt"/>
              </a:rPr>
              <a:t>Je li moguće proširiti model i na koji način?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i="1" dirty="0">
                <a:solidFill>
                  <a:schemeClr val="bg1"/>
                </a:solidFill>
                <a:latin typeface="+mj-lt"/>
              </a:rPr>
              <a:t>varijabilni</a:t>
            </a:r>
            <a:r>
              <a:rPr lang="hr-HR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hr-HR" sz="2400" i="1" dirty="0">
                <a:solidFill>
                  <a:schemeClr val="bg1"/>
                </a:solidFill>
                <a:latin typeface="+mj-lt"/>
              </a:rPr>
              <a:t>C, g, </a:t>
            </a:r>
            <a:r>
              <a:rPr lang="el-GR" sz="2400" i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ρ</a:t>
            </a:r>
            <a:r>
              <a:rPr lang="hr-HR" sz="2400" i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i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mogućnost skakača da usmjerava svoj padobran</a:t>
            </a:r>
            <a:endParaRPr lang="hr-H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451AE508-DD59-FD85-7277-4054C5506314}"/>
              </a:ext>
            </a:extLst>
          </p:cNvPr>
          <p:cNvSpPr txBox="1"/>
          <p:nvPr/>
        </p:nvSpPr>
        <p:spPr>
          <a:xfrm>
            <a:off x="838200" y="1983922"/>
            <a:ext cx="375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>
                <a:solidFill>
                  <a:schemeClr val="bg1"/>
                </a:solidFill>
              </a:rPr>
              <a:t>Jesu li rezultati primjenjivi?</a:t>
            </a:r>
          </a:p>
          <a:p>
            <a:endParaRPr lang="hr-H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4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70CCDC-1C8F-46F1-A0A9-E19EFE648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Potrebno je napraviti računalni model osobe tijekom skoka padobranom iz aviona, prikazati promjenu visine (položaja na y-osi) te položaja na x-osi tijekom vremena. Uz to, postoji mogućnost biranja željenog trajanja skoka te određivanja trenutka u kojem je za to potrebno otvoriti padobran.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Opis zadatka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550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70CCDC-1C8F-46F1-A0A9-E19EFE648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Kako ste pristupili problemu?</a:t>
            </a:r>
          </a:p>
          <a:p>
            <a:r>
              <a:rPr lang="hr-HR" sz="2400" dirty="0"/>
              <a:t>Koje su pretpostavke modela?</a:t>
            </a:r>
          </a:p>
          <a:p>
            <a:r>
              <a:rPr lang="hr-HR" sz="2400" dirty="0"/>
              <a:t>Koja su ograničenja modela?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Pristup i rješenje problema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3978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F919E4B2-E745-65A7-28ED-6EA262E8A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" r="15722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</a:rPr>
              <a:t>Pristup i rješenje problema</a:t>
            </a:r>
          </a:p>
        </p:txBody>
      </p:sp>
      <p:sp>
        <p:nvSpPr>
          <p:cNvPr id="7" name="Podnaslov 6">
            <a:extLst>
              <a:ext uri="{FF2B5EF4-FFF2-40B4-BE49-F238E27FC236}">
                <a16:creationId xmlns:a16="http://schemas.microsoft.com/office/drawing/2014/main" id="{53BA62BB-667A-4346-84CC-DD20B980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D362A1-5339-458A-BCD2-7DD26D14AD42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1" name="AutoShape 2" descr="{\displaystyle F_{D}\,=\,{\tfrac {1}{2}}\,\rho \,v^{2}\,C_{D}\,A}">
            <a:extLst>
              <a:ext uri="{FF2B5EF4-FFF2-40B4-BE49-F238E27FC236}">
                <a16:creationId xmlns:a16="http://schemas.microsoft.com/office/drawing/2014/main" id="{A6E7D350-3A0B-1220-74C3-0669972B1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151A1E53-95D2-48F8-4834-5E55DDF18B18}"/>
              </a:ext>
            </a:extLst>
          </p:cNvPr>
          <p:cNvSpPr txBox="1"/>
          <p:nvPr/>
        </p:nvSpPr>
        <p:spPr>
          <a:xfrm>
            <a:off x="4347417" y="6506546"/>
            <a:ext cx="7844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dirty="0"/>
              <a:t>preuzeto s: https://www.skydivetecumseh.com/wp-content/uploads/2019/07/Josh-landing--768x512.jpg</a:t>
            </a:r>
          </a:p>
        </p:txBody>
      </p:sp>
    </p:spTree>
    <p:extLst>
      <p:ext uri="{BB962C8B-B14F-4D97-AF65-F5344CB8AC3E}">
        <p14:creationId xmlns:p14="http://schemas.microsoft.com/office/powerpoint/2010/main" val="153379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  <m:r>
                      <a:rPr lang="hr-HR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r-H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r-H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hr-H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r-HR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r-H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hr-H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hr-HR" sz="2400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Pristup i rješenje problema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6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D3BB2A-6979-0889-606E-72B116ED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4" y="3964736"/>
            <a:ext cx="2780428" cy="1288886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2969F5EB-80E5-F995-86DE-89FFFAA9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67" y="3382843"/>
            <a:ext cx="1970874" cy="2105574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18A6C491-1738-E15B-BE6E-03B17AB59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477" y="512857"/>
            <a:ext cx="2057687" cy="4096322"/>
          </a:xfrm>
          <a:prstGeom prst="rect">
            <a:avLst/>
          </a:prstGeom>
        </p:spPr>
      </p:pic>
      <p:sp>
        <p:nvSpPr>
          <p:cNvPr id="11" name="AutoShape 2" descr="{\displaystyle F_{D}\,=\,{\tfrac {1}{2}}\,\rho \,v^{2}\,C_{D}\,A}">
            <a:extLst>
              <a:ext uri="{FF2B5EF4-FFF2-40B4-BE49-F238E27FC236}">
                <a16:creationId xmlns:a16="http://schemas.microsoft.com/office/drawing/2014/main" id="{A6E7D350-3A0B-1220-74C3-0669972B1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31D790A-8648-9C1E-982A-6F8A4510D64D}"/>
              </a:ext>
            </a:extLst>
          </p:cNvPr>
          <p:cNvGrpSpPr/>
          <p:nvPr/>
        </p:nvGrpSpPr>
        <p:grpSpPr>
          <a:xfrm>
            <a:off x="4750195" y="1629012"/>
            <a:ext cx="3763108" cy="1543017"/>
            <a:chOff x="4813089" y="1818570"/>
            <a:chExt cx="3763108" cy="15430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kstniOkvir 13">
                  <a:extLst>
                    <a:ext uri="{FF2B5EF4-FFF2-40B4-BE49-F238E27FC236}">
                      <a16:creationId xmlns:a16="http://schemas.microsoft.com/office/drawing/2014/main" id="{0E01B8C9-AFC4-16C5-85F3-79959E9D6A1B}"/>
                    </a:ext>
                  </a:extLst>
                </p:cNvPr>
                <p:cNvSpPr txBox="1"/>
                <p:nvPr/>
              </p:nvSpPr>
              <p:spPr>
                <a:xfrm>
                  <a:off x="4813089" y="2163054"/>
                  <a:ext cx="3763108" cy="1198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č</m:t>
                                </m:r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𝑜𝑣𝑗𝑒𝑘</m:t>
                                </m:r>
                              </m:sub>
                            </m:sSub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kstniOkvir 13">
                  <a:extLst>
                    <a:ext uri="{FF2B5EF4-FFF2-40B4-BE49-F238E27FC236}">
                      <a16:creationId xmlns:a16="http://schemas.microsoft.com/office/drawing/2014/main" id="{0E01B8C9-AFC4-16C5-85F3-79959E9D6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089" y="2163054"/>
                  <a:ext cx="3763108" cy="11985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kstniOkvir 16">
              <a:extLst>
                <a:ext uri="{FF2B5EF4-FFF2-40B4-BE49-F238E27FC236}">
                  <a16:creationId xmlns:a16="http://schemas.microsoft.com/office/drawing/2014/main" id="{7DA82C50-3A31-02F7-9339-BB8797F0704A}"/>
                </a:ext>
              </a:extLst>
            </p:cNvPr>
            <p:cNvSpPr txBox="1"/>
            <p:nvPr/>
          </p:nvSpPr>
          <p:spPr>
            <a:xfrm>
              <a:off x="4813089" y="1818570"/>
              <a:ext cx="30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Prije otvaranja padobrana:</a:t>
              </a: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6DD5814-F9A3-E9CC-86AD-AFC7207C28EC}"/>
              </a:ext>
            </a:extLst>
          </p:cNvPr>
          <p:cNvGrpSpPr/>
          <p:nvPr/>
        </p:nvGrpSpPr>
        <p:grpSpPr>
          <a:xfrm>
            <a:off x="4750195" y="3332190"/>
            <a:ext cx="3978475" cy="1580425"/>
            <a:chOff x="4823056" y="3354190"/>
            <a:chExt cx="3978475" cy="1580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kstniOkvir 14">
                  <a:extLst>
                    <a:ext uri="{FF2B5EF4-FFF2-40B4-BE49-F238E27FC236}">
                      <a16:creationId xmlns:a16="http://schemas.microsoft.com/office/drawing/2014/main" id="{69C2968D-C62E-9271-70BA-83EE8E6F3C23}"/>
                    </a:ext>
                  </a:extLst>
                </p:cNvPr>
                <p:cNvSpPr txBox="1"/>
                <p:nvPr/>
              </p:nvSpPr>
              <p:spPr>
                <a:xfrm>
                  <a:off x="5038423" y="3736082"/>
                  <a:ext cx="3763108" cy="1198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𝑝𝑎𝑑𝑜𝑏𝑟𝑎𝑛</m:t>
                                </m:r>
                              </m:sub>
                            </m:sSub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kstniOkvir 14">
                  <a:extLst>
                    <a:ext uri="{FF2B5EF4-FFF2-40B4-BE49-F238E27FC236}">
                      <a16:creationId xmlns:a16="http://schemas.microsoft.com/office/drawing/2014/main" id="{69C2968D-C62E-9271-70BA-83EE8E6F3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423" y="3736082"/>
                  <a:ext cx="3763108" cy="11985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kstniOkvir 18">
              <a:extLst>
                <a:ext uri="{FF2B5EF4-FFF2-40B4-BE49-F238E27FC236}">
                  <a16:creationId xmlns:a16="http://schemas.microsoft.com/office/drawing/2014/main" id="{8CB0F7FD-A38E-ECE5-15CD-B9472FD9F200}"/>
                </a:ext>
              </a:extLst>
            </p:cNvPr>
            <p:cNvSpPr txBox="1"/>
            <p:nvPr/>
          </p:nvSpPr>
          <p:spPr>
            <a:xfrm>
              <a:off x="4823056" y="3354190"/>
              <a:ext cx="3200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Nakon otvaranja padobrana: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A34CB79-5DC8-00E7-CB2B-57933E17CDCC}"/>
              </a:ext>
            </a:extLst>
          </p:cNvPr>
          <p:cNvGrpSpPr/>
          <p:nvPr/>
        </p:nvGrpSpPr>
        <p:grpSpPr>
          <a:xfrm>
            <a:off x="3986053" y="5029200"/>
            <a:ext cx="3763108" cy="1264577"/>
            <a:chOff x="3986053" y="5029200"/>
            <a:chExt cx="3763108" cy="1264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kstniOkvir 15">
                  <a:extLst>
                    <a:ext uri="{FF2B5EF4-FFF2-40B4-BE49-F238E27FC236}">
                      <a16:creationId xmlns:a16="http://schemas.microsoft.com/office/drawing/2014/main" id="{86CA44B8-3FF3-001B-84EA-146E2BF22B66}"/>
                    </a:ext>
                  </a:extLst>
                </p:cNvPr>
                <p:cNvSpPr txBox="1"/>
                <p:nvPr/>
              </p:nvSpPr>
              <p:spPr>
                <a:xfrm>
                  <a:off x="3986053" y="5398532"/>
                  <a:ext cx="3763108" cy="895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hr-HR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kstniOkvir 15">
                  <a:extLst>
                    <a:ext uri="{FF2B5EF4-FFF2-40B4-BE49-F238E27FC236}">
                      <a16:creationId xmlns:a16="http://schemas.microsoft.com/office/drawing/2014/main" id="{86CA44B8-3FF3-001B-84EA-146E2BF22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053" y="5398532"/>
                  <a:ext cx="3763108" cy="8952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kstniOkvir 21">
              <a:extLst>
                <a:ext uri="{FF2B5EF4-FFF2-40B4-BE49-F238E27FC236}">
                  <a16:creationId xmlns:a16="http://schemas.microsoft.com/office/drawing/2014/main" id="{0707908F-1173-0161-47E9-BF23712E5073}"/>
                </a:ext>
              </a:extLst>
            </p:cNvPr>
            <p:cNvSpPr txBox="1"/>
            <p:nvPr/>
          </p:nvSpPr>
          <p:spPr>
            <a:xfrm>
              <a:off x="4841631" y="5029200"/>
              <a:ext cx="2825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Slijetanje i nakon slijetanja: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D3893EA0-45A1-8624-BFFA-534A1B42CDA1}"/>
              </a:ext>
            </a:extLst>
          </p:cNvPr>
          <p:cNvGrpSpPr/>
          <p:nvPr/>
        </p:nvGrpSpPr>
        <p:grpSpPr>
          <a:xfrm>
            <a:off x="8443122" y="4563560"/>
            <a:ext cx="3347226" cy="1821398"/>
            <a:chOff x="8107759" y="4621739"/>
            <a:chExt cx="3347226" cy="1821398"/>
          </a:xfrm>
          <a:solidFill>
            <a:schemeClr val="tx2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kstniOkvir 24">
                  <a:extLst>
                    <a:ext uri="{FF2B5EF4-FFF2-40B4-BE49-F238E27FC236}">
                      <a16:creationId xmlns:a16="http://schemas.microsoft.com/office/drawing/2014/main" id="{04C9174F-37B2-905E-E9C6-1A5FD2EBDB4B}"/>
                    </a:ext>
                  </a:extLst>
                </p:cNvPr>
                <p:cNvSpPr txBox="1"/>
                <p:nvPr/>
              </p:nvSpPr>
              <p:spPr>
                <a:xfrm>
                  <a:off x="8107759" y="4621739"/>
                  <a:ext cx="3347226" cy="9106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𝑡𝑒𝑟𝑚</m:t>
                                </m:r>
                              </m:sub>
                            </m:sSub>
                          </m:e>
                          <m:sub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num>
                              <m:den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č</m:t>
                                    </m:r>
                                    <m: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𝑜𝑣𝑗𝑒𝑘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25" name="TekstniOkvir 24">
                  <a:extLst>
                    <a:ext uri="{FF2B5EF4-FFF2-40B4-BE49-F238E27FC236}">
                      <a16:creationId xmlns:a16="http://schemas.microsoft.com/office/drawing/2014/main" id="{04C9174F-37B2-905E-E9C6-1A5FD2EBD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759" y="4621739"/>
                  <a:ext cx="3347226" cy="9106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kstniOkvir 25">
                  <a:extLst>
                    <a:ext uri="{FF2B5EF4-FFF2-40B4-BE49-F238E27FC236}">
                      <a16:creationId xmlns:a16="http://schemas.microsoft.com/office/drawing/2014/main" id="{B8418C53-E056-123A-CB2E-EEFF4C5ED9E0}"/>
                    </a:ext>
                  </a:extLst>
                </p:cNvPr>
                <p:cNvSpPr txBox="1"/>
                <p:nvPr/>
              </p:nvSpPr>
              <p:spPr>
                <a:xfrm>
                  <a:off x="8107759" y="5532438"/>
                  <a:ext cx="3347226" cy="9106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𝑡𝑒𝑟𝑚</m:t>
                                </m:r>
                              </m:sub>
                            </m:sSub>
                          </m:e>
                          <m:sub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𝑝𝑎𝑑𝑜</m:t>
                            </m:r>
                          </m:sub>
                        </m:sSub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num>
                              <m:den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𝑝𝑎𝑑𝑜𝑏𝑟𝑎𝑛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26" name="TekstniOkvir 25">
                  <a:extLst>
                    <a:ext uri="{FF2B5EF4-FFF2-40B4-BE49-F238E27FC236}">
                      <a16:creationId xmlns:a16="http://schemas.microsoft.com/office/drawing/2014/main" id="{B8418C53-E056-123A-CB2E-EEFF4C5E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759" y="5532438"/>
                  <a:ext cx="3347226" cy="9106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995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  <m:r>
                      <a:rPr lang="hr-HR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r-H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r-H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hr-H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r-HR" sz="2400" dirty="0"/>
                  <a:t> 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Pristup i rješenje problema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7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D3BB2A-6979-0889-606E-72B116ED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4" y="3964736"/>
            <a:ext cx="2780428" cy="1288886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2969F5EB-80E5-F995-86DE-89FFFAA9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67" y="3382843"/>
            <a:ext cx="1970874" cy="2105574"/>
          </a:xfrm>
          <a:prstGeom prst="rect">
            <a:avLst/>
          </a:prstGeom>
        </p:spPr>
      </p:pic>
      <p:sp>
        <p:nvSpPr>
          <p:cNvPr id="11" name="AutoShape 2" descr="{\displaystyle F_{D}\,=\,{\tfrac {1}{2}}\,\rho \,v^{2}\,C_{D}\,A}">
            <a:extLst>
              <a:ext uri="{FF2B5EF4-FFF2-40B4-BE49-F238E27FC236}">
                <a16:creationId xmlns:a16="http://schemas.microsoft.com/office/drawing/2014/main" id="{A6E7D350-3A0B-1220-74C3-0669972B1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31D790A-8648-9C1E-982A-6F8A4510D64D}"/>
              </a:ext>
            </a:extLst>
          </p:cNvPr>
          <p:cNvGrpSpPr/>
          <p:nvPr/>
        </p:nvGrpSpPr>
        <p:grpSpPr>
          <a:xfrm>
            <a:off x="4813088" y="1585654"/>
            <a:ext cx="3763109" cy="1652067"/>
            <a:chOff x="4813088" y="1818570"/>
            <a:chExt cx="3763109" cy="1210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kstniOkvir 13">
                  <a:extLst>
                    <a:ext uri="{FF2B5EF4-FFF2-40B4-BE49-F238E27FC236}">
                      <a16:creationId xmlns:a16="http://schemas.microsoft.com/office/drawing/2014/main" id="{0E01B8C9-AFC4-16C5-85F3-79959E9D6A1B}"/>
                    </a:ext>
                  </a:extLst>
                </p:cNvPr>
                <p:cNvSpPr txBox="1"/>
                <p:nvPr/>
              </p:nvSpPr>
              <p:spPr>
                <a:xfrm>
                  <a:off x="4813089" y="2163054"/>
                  <a:ext cx="3763108" cy="8661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č</m:t>
                                </m:r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𝑜𝑣𝑗𝑒𝑘</m:t>
                                </m:r>
                              </m:sub>
                            </m:sSub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hr-H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r-H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𝑤𝑖𝑛𝑑</m:t>
                                </m:r>
                              </m:sub>
                            </m:sSub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kstniOkvir 13">
                  <a:extLst>
                    <a:ext uri="{FF2B5EF4-FFF2-40B4-BE49-F238E27FC236}">
                      <a16:creationId xmlns:a16="http://schemas.microsoft.com/office/drawing/2014/main" id="{0E01B8C9-AFC4-16C5-85F3-79959E9D6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089" y="2163054"/>
                  <a:ext cx="3763108" cy="8661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kstniOkvir 16">
              <a:extLst>
                <a:ext uri="{FF2B5EF4-FFF2-40B4-BE49-F238E27FC236}">
                  <a16:creationId xmlns:a16="http://schemas.microsoft.com/office/drawing/2014/main" id="{7DA82C50-3A31-02F7-9339-BB8797F0704A}"/>
                </a:ext>
              </a:extLst>
            </p:cNvPr>
            <p:cNvSpPr txBox="1"/>
            <p:nvPr/>
          </p:nvSpPr>
          <p:spPr>
            <a:xfrm>
              <a:off x="4813088" y="1818570"/>
              <a:ext cx="3763107" cy="270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Prije i nakon otvaranja padobrana: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A34CB79-5DC8-00E7-CB2B-57933E17CDCC}"/>
              </a:ext>
            </a:extLst>
          </p:cNvPr>
          <p:cNvGrpSpPr/>
          <p:nvPr/>
        </p:nvGrpSpPr>
        <p:grpSpPr>
          <a:xfrm>
            <a:off x="3857945" y="3382843"/>
            <a:ext cx="3763108" cy="1264577"/>
            <a:chOff x="3986053" y="5029200"/>
            <a:chExt cx="3763108" cy="1264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kstniOkvir 15">
                  <a:extLst>
                    <a:ext uri="{FF2B5EF4-FFF2-40B4-BE49-F238E27FC236}">
                      <a16:creationId xmlns:a16="http://schemas.microsoft.com/office/drawing/2014/main" id="{86CA44B8-3FF3-001B-84EA-146E2BF22B66}"/>
                    </a:ext>
                  </a:extLst>
                </p:cNvPr>
                <p:cNvSpPr txBox="1"/>
                <p:nvPr/>
              </p:nvSpPr>
              <p:spPr>
                <a:xfrm>
                  <a:off x="3986053" y="5398532"/>
                  <a:ext cx="3763108" cy="895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hr-HR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hr-H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kstniOkvir 15">
                  <a:extLst>
                    <a:ext uri="{FF2B5EF4-FFF2-40B4-BE49-F238E27FC236}">
                      <a16:creationId xmlns:a16="http://schemas.microsoft.com/office/drawing/2014/main" id="{86CA44B8-3FF3-001B-84EA-146E2BF22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053" y="5398532"/>
                  <a:ext cx="3763108" cy="89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kstniOkvir 21">
              <a:extLst>
                <a:ext uri="{FF2B5EF4-FFF2-40B4-BE49-F238E27FC236}">
                  <a16:creationId xmlns:a16="http://schemas.microsoft.com/office/drawing/2014/main" id="{0707908F-1173-0161-47E9-BF23712E5073}"/>
                </a:ext>
              </a:extLst>
            </p:cNvPr>
            <p:cNvSpPr txBox="1"/>
            <p:nvPr/>
          </p:nvSpPr>
          <p:spPr>
            <a:xfrm>
              <a:off x="4841631" y="5029200"/>
              <a:ext cx="2825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b="1" dirty="0">
                  <a:solidFill>
                    <a:schemeClr val="bg1"/>
                  </a:solidFill>
                </a:rPr>
                <a:t>Slijetanje i nakon slijetanja:</a:t>
              </a:r>
            </a:p>
          </p:txBody>
        </p:sp>
      </p:grpSp>
      <p:pic>
        <p:nvPicPr>
          <p:cNvPr id="7" name="Slika 6">
            <a:extLst>
              <a:ext uri="{FF2B5EF4-FFF2-40B4-BE49-F238E27FC236}">
                <a16:creationId xmlns:a16="http://schemas.microsoft.com/office/drawing/2014/main" id="{E19D17E2-A47C-44DD-961F-4D0B7E26A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642" y="1487181"/>
            <a:ext cx="2619741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1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  <m:r>
                      <a:rPr lang="hr-HR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r-H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r-H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hr-H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hr-H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hr-H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r-HR" sz="2400" dirty="0"/>
                  <a:t> </a:t>
                </a:r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C270CCDC-1C8F-46F1-A0A9-E19EFE648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38201" y="2133600"/>
                <a:ext cx="3267532" cy="1295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Pristup i rješenje problema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8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D3BB2A-6979-0889-606E-72B116ED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4" y="3964736"/>
            <a:ext cx="2780428" cy="1288886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2969F5EB-80E5-F995-86DE-89FFFAA9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67" y="3382843"/>
            <a:ext cx="1970874" cy="2105574"/>
          </a:xfrm>
          <a:prstGeom prst="rect">
            <a:avLst/>
          </a:prstGeom>
        </p:spPr>
      </p:pic>
      <p:sp>
        <p:nvSpPr>
          <p:cNvPr id="11" name="AutoShape 2" descr="{\displaystyle F_{D}\,=\,{\tfrac {1}{2}}\,\rho \,v^{2}\,C_{D}\,A}">
            <a:extLst>
              <a:ext uri="{FF2B5EF4-FFF2-40B4-BE49-F238E27FC236}">
                <a16:creationId xmlns:a16="http://schemas.microsoft.com/office/drawing/2014/main" id="{A6E7D350-3A0B-1220-74C3-0669972B1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1872C9BF-D107-431F-BF0E-3EF2D67E0EA6}"/>
              </a:ext>
            </a:extLst>
          </p:cNvPr>
          <p:cNvSpPr txBox="1"/>
          <p:nvPr/>
        </p:nvSpPr>
        <p:spPr>
          <a:xfrm>
            <a:off x="4873503" y="2471011"/>
            <a:ext cx="7164053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C = 0.82    	# drag </a:t>
            </a:r>
            <a:r>
              <a:rPr lang="hr-HR" dirty="0" err="1">
                <a:solidFill>
                  <a:schemeClr val="bg1"/>
                </a:solidFill>
              </a:rPr>
              <a:t>coefficient</a:t>
            </a:r>
            <a:r>
              <a:rPr lang="hr-HR" dirty="0">
                <a:solidFill>
                  <a:schemeClr val="bg1"/>
                </a:solidFill>
              </a:rPr>
              <a:t>: modeliram čovjeka kao </a:t>
            </a:r>
            <a:r>
              <a:rPr lang="hr-HR" dirty="0" err="1">
                <a:solidFill>
                  <a:schemeClr val="bg1"/>
                </a:solidFill>
              </a:rPr>
              <a:t>long-cilinder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dirty="0">
                <a:solidFill>
                  <a:schemeClr val="bg1"/>
                </a:solidFill>
              </a:rPr>
              <a:t>= 1.225  	# gustoća zraka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m = 75      	# masa čovjeka sa svom opremom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g = 9.81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A = 0.7     	# površina tijela okomita na smjer brzine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A_para</a:t>
            </a:r>
            <a:r>
              <a:rPr lang="hr-HR" dirty="0">
                <a:solidFill>
                  <a:schemeClr val="bg1"/>
                </a:solidFill>
              </a:rPr>
              <a:t> = 30  	# površina padobrana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BD5C9D1-15B9-6A6D-0AA4-0DC586234258}"/>
              </a:ext>
            </a:extLst>
          </p:cNvPr>
          <p:cNvGrpSpPr/>
          <p:nvPr/>
        </p:nvGrpSpPr>
        <p:grpSpPr>
          <a:xfrm>
            <a:off x="5527817" y="4569278"/>
            <a:ext cx="3347226" cy="1477457"/>
            <a:chOff x="8107759" y="4621739"/>
            <a:chExt cx="3347226" cy="1477457"/>
          </a:xfrm>
          <a:solidFill>
            <a:schemeClr val="tx2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kstniOkvir 9">
                  <a:extLst>
                    <a:ext uri="{FF2B5EF4-FFF2-40B4-BE49-F238E27FC236}">
                      <a16:creationId xmlns:a16="http://schemas.microsoft.com/office/drawing/2014/main" id="{13733135-0ABC-0A1B-6854-112BFC22EDA4}"/>
                    </a:ext>
                  </a:extLst>
                </p:cNvPr>
                <p:cNvSpPr txBox="1"/>
                <p:nvPr/>
              </p:nvSpPr>
              <p:spPr>
                <a:xfrm>
                  <a:off x="8107759" y="4621739"/>
                  <a:ext cx="3347226" cy="56675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𝑡𝑒𝑟𝑚</m:t>
                                </m:r>
                              </m:sub>
                            </m:sSub>
                          </m:e>
                          <m:sub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=45.7 </m:t>
                        </m:r>
                        <m:f>
                          <m:fPr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10" name="TekstniOkvir 9">
                  <a:extLst>
                    <a:ext uri="{FF2B5EF4-FFF2-40B4-BE49-F238E27FC236}">
                      <a16:creationId xmlns:a16="http://schemas.microsoft.com/office/drawing/2014/main" id="{13733135-0ABC-0A1B-6854-112BFC22E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759" y="4621739"/>
                  <a:ext cx="3347226" cy="5667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kstniOkvir 11">
                  <a:extLst>
                    <a:ext uri="{FF2B5EF4-FFF2-40B4-BE49-F238E27FC236}">
                      <a16:creationId xmlns:a16="http://schemas.microsoft.com/office/drawing/2014/main" id="{6C804079-1D52-2420-4584-B4D6199FFB27}"/>
                    </a:ext>
                  </a:extLst>
                </p:cNvPr>
                <p:cNvSpPr txBox="1"/>
                <p:nvPr/>
              </p:nvSpPr>
              <p:spPr>
                <a:xfrm>
                  <a:off x="8107759" y="5532438"/>
                  <a:ext cx="3347226" cy="56675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r-H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hr-H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hr-H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𝑡𝑒𝑟𝑚</m:t>
                                </m:r>
                              </m:sub>
                            </m:sSub>
                          </m:e>
                          <m:sub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𝑝𝑎𝑑𝑜</m:t>
                            </m:r>
                          </m:sub>
                        </m:sSub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=7</m:t>
                        </m:r>
                        <m:f>
                          <m:fPr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12" name="TekstniOkvir 11">
                  <a:extLst>
                    <a:ext uri="{FF2B5EF4-FFF2-40B4-BE49-F238E27FC236}">
                      <a16:creationId xmlns:a16="http://schemas.microsoft.com/office/drawing/2014/main" id="{6C804079-1D52-2420-4584-B4D6199FF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759" y="5532438"/>
                  <a:ext cx="3347226" cy="5667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kstniOkvir 12">
            <a:extLst>
              <a:ext uri="{FF2B5EF4-FFF2-40B4-BE49-F238E27FC236}">
                <a16:creationId xmlns:a16="http://schemas.microsoft.com/office/drawing/2014/main" id="{1C8B062F-4803-DC54-C019-AD6037172F5D}"/>
              </a:ext>
            </a:extLst>
          </p:cNvPr>
          <p:cNvSpPr txBox="1"/>
          <p:nvPr/>
        </p:nvSpPr>
        <p:spPr>
          <a:xfrm>
            <a:off x="5077651" y="1365409"/>
            <a:ext cx="601723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b="1" i="1" dirty="0">
                <a:solidFill>
                  <a:schemeClr val="bg1"/>
                </a:solidFill>
              </a:rPr>
              <a:t>Pretpostavke: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i="1" dirty="0">
                <a:solidFill>
                  <a:schemeClr val="bg1"/>
                </a:solidFill>
              </a:rPr>
              <a:t>C, g, </a:t>
            </a:r>
            <a:r>
              <a:rPr lang="el-G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hr-H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ne mijenjaju tijekom vremena/visine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padobran je uvijek savršeno okomit na smjer brzine</a:t>
            </a:r>
            <a:endParaRPr lang="hr-HR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1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70CCDC-1C8F-46F1-A0A9-E19EFE648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Kratak osvrt na kod</a:t>
            </a:r>
          </a:p>
          <a:p>
            <a:r>
              <a:rPr lang="hr-HR" sz="2400" dirty="0"/>
              <a:t>Koje ste funkcije koristili?</a:t>
            </a:r>
          </a:p>
          <a:p>
            <a:r>
              <a:rPr lang="hr-HR" sz="2400" dirty="0"/>
              <a:t>Jeste li se susreli s nekim problemima prilikom implementacije? Kako ste ih riješili?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610F-302F-4F53-B6C7-873F99D4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Implementacija u </a:t>
            </a:r>
            <a:r>
              <a:rPr lang="hr-HR" sz="4000" dirty="0" err="1"/>
              <a:t>Julii</a:t>
            </a:r>
            <a:endParaRPr lang="hr-HR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EDCC-1306-4FA8-BEDF-60E1F60A90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2213923"/>
      </p:ext>
    </p:extLst>
  </p:cSld>
  <p:clrMapOvr>
    <a:masterClrMapping/>
  </p:clrMapOvr>
</p:sld>
</file>

<file path=ppt/theme/theme1.xml><?xml version="1.0" encoding="utf-8"?>
<a:theme xmlns:a="http://schemas.openxmlformats.org/drawingml/2006/main" name="FER Dark">
  <a:themeElements>
    <a:clrScheme name="FER1">
      <a:dk1>
        <a:srgbClr val="02000D"/>
      </a:dk1>
      <a:lt1>
        <a:srgbClr val="FFFFFF"/>
      </a:lt1>
      <a:dk2>
        <a:srgbClr val="00003F"/>
      </a:dk2>
      <a:lt2>
        <a:srgbClr val="ECB000"/>
      </a:lt2>
      <a:accent1>
        <a:srgbClr val="5B9BD5"/>
      </a:accent1>
      <a:accent2>
        <a:srgbClr val="E5681B"/>
      </a:accent2>
      <a:accent3>
        <a:srgbClr val="92D050"/>
      </a:accent3>
      <a:accent4>
        <a:srgbClr val="FFC000"/>
      </a:accent4>
      <a:accent5>
        <a:srgbClr val="2F5496"/>
      </a:accent5>
      <a:accent6>
        <a:srgbClr val="538135"/>
      </a:accent6>
      <a:hlink>
        <a:srgbClr val="4472C4"/>
      </a:hlink>
      <a:folHlink>
        <a:srgbClr val="954F72"/>
      </a:folHlink>
    </a:clrScheme>
    <a:fontScheme name="Roobert">
      <a:majorFont>
        <a:latin typeface="Roobert bold"/>
        <a:ea typeface=""/>
        <a:cs typeface=""/>
      </a:majorFont>
      <a:minorFont>
        <a:latin typeface="Roober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ER_Light">
  <a:themeElements>
    <a:clrScheme name="FER1">
      <a:dk1>
        <a:srgbClr val="02000D"/>
      </a:dk1>
      <a:lt1>
        <a:srgbClr val="FFFFFF"/>
      </a:lt1>
      <a:dk2>
        <a:srgbClr val="00003F"/>
      </a:dk2>
      <a:lt2>
        <a:srgbClr val="ECB000"/>
      </a:lt2>
      <a:accent1>
        <a:srgbClr val="5B9BD5"/>
      </a:accent1>
      <a:accent2>
        <a:srgbClr val="E5681B"/>
      </a:accent2>
      <a:accent3>
        <a:srgbClr val="92D050"/>
      </a:accent3>
      <a:accent4>
        <a:srgbClr val="FFC000"/>
      </a:accent4>
      <a:accent5>
        <a:srgbClr val="2F5496"/>
      </a:accent5>
      <a:accent6>
        <a:srgbClr val="538135"/>
      </a:accent6>
      <a:hlink>
        <a:srgbClr val="4472C4"/>
      </a:hlink>
      <a:folHlink>
        <a:srgbClr val="954F72"/>
      </a:folHlink>
    </a:clrScheme>
    <a:fontScheme name="Roobert">
      <a:majorFont>
        <a:latin typeface="Roobert bold"/>
        <a:ea typeface=""/>
        <a:cs typeface=""/>
      </a:majorFont>
      <a:minorFont>
        <a:latin typeface="Roober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FER_Light">
  <a:themeElements>
    <a:clrScheme name="FER1">
      <a:dk1>
        <a:srgbClr val="02000D"/>
      </a:dk1>
      <a:lt1>
        <a:srgbClr val="FFFFFF"/>
      </a:lt1>
      <a:dk2>
        <a:srgbClr val="00003F"/>
      </a:dk2>
      <a:lt2>
        <a:srgbClr val="ECB000"/>
      </a:lt2>
      <a:accent1>
        <a:srgbClr val="5B9BD5"/>
      </a:accent1>
      <a:accent2>
        <a:srgbClr val="E5681B"/>
      </a:accent2>
      <a:accent3>
        <a:srgbClr val="92D050"/>
      </a:accent3>
      <a:accent4>
        <a:srgbClr val="FFC000"/>
      </a:accent4>
      <a:accent5>
        <a:srgbClr val="2F5496"/>
      </a:accent5>
      <a:accent6>
        <a:srgbClr val="538135"/>
      </a:accent6>
      <a:hlink>
        <a:srgbClr val="4472C4"/>
      </a:hlink>
      <a:folHlink>
        <a:srgbClr val="954F72"/>
      </a:folHlink>
    </a:clrScheme>
    <a:fontScheme name="Roobert">
      <a:majorFont>
        <a:latin typeface="Roobert bold"/>
        <a:ea typeface=""/>
        <a:cs typeface=""/>
      </a:majorFont>
      <a:minorFont>
        <a:latin typeface="Roober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F4A78737296D44B9C0FDA063D431BDD" ma:contentTypeVersion="12" ma:contentTypeDescription="Stvaranje novog dokumenta." ma:contentTypeScope="" ma:versionID="5505016d88c2a2c2e94c43cb1a42ccef">
  <xsd:schema xmlns:xsd="http://www.w3.org/2001/XMLSchema" xmlns:xs="http://www.w3.org/2001/XMLSchema" xmlns:p="http://schemas.microsoft.com/office/2006/metadata/properties" xmlns:ns2="6a5cec3c-b857-4d55-a661-1a8fdc8fcb3c" xmlns:ns3="37ec1f5e-67c4-41fc-8f61-d37ccb2c36a1" targetNamespace="http://schemas.microsoft.com/office/2006/metadata/properties" ma:root="true" ma:fieldsID="d67f394a37e9e525bab642c8b2e81708" ns2:_="" ns3:_="">
    <xsd:import namespace="6a5cec3c-b857-4d55-a661-1a8fdc8fcb3c"/>
    <xsd:import namespace="37ec1f5e-67c4-41fc-8f61-d37ccb2c36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5cec3c-b857-4d55-a661-1a8fdc8fcb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ec1f5e-67c4-41fc-8f61-d37ccb2c36a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Zajednički se koristi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ji o zajedničkom korištenju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FBDF57-F604-4647-A6CF-70CDC37C9C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389E1F-108A-4E97-A066-6DC7E134E74F}">
  <ds:schemaRefs>
    <ds:schemaRef ds:uri="37ec1f5e-67c4-41fc-8f61-d37ccb2c36a1"/>
    <ds:schemaRef ds:uri="6a5cec3c-b857-4d55-a661-1a8fdc8fcb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1F5157-3899-4EC7-8C94-B90B2C6E4F3C}">
  <ds:schemaRefs>
    <ds:schemaRef ds:uri="37ec1f5e-67c4-41fc-8f61-d37ccb2c36a1"/>
    <ds:schemaRef ds:uri="6a5cec3c-b857-4d55-a661-1a8fdc8fcb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530</Words>
  <Application>Microsoft Office PowerPoint</Application>
  <PresentationFormat>Široki zaslon</PresentationFormat>
  <Paragraphs>105</Paragraphs>
  <Slides>21</Slides>
  <Notes>6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3</vt:i4>
      </vt:variant>
      <vt:variant>
        <vt:lpstr>Naslovi slajdova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Roobert</vt:lpstr>
      <vt:lpstr>Times New Roman</vt:lpstr>
      <vt:lpstr>FER Dark</vt:lpstr>
      <vt:lpstr>FER_Light</vt:lpstr>
      <vt:lpstr>1_FER_Light</vt:lpstr>
      <vt:lpstr>Uvod u računalno modeliranje u programskom jeziku Julia</vt:lpstr>
      <vt:lpstr>Sadržaj</vt:lpstr>
      <vt:lpstr>Opis zadatka</vt:lpstr>
      <vt:lpstr>Pristup i rješenje problema</vt:lpstr>
      <vt:lpstr>Pristup i rješenje problema</vt:lpstr>
      <vt:lpstr>Pristup i rješenje problema</vt:lpstr>
      <vt:lpstr>Pristup i rješenje problema</vt:lpstr>
      <vt:lpstr>Pristup i rješenje problema</vt:lpstr>
      <vt:lpstr>Implementacija u Julii</vt:lpstr>
      <vt:lpstr>PowerPoint prezentacija</vt:lpstr>
      <vt:lpstr>PowerPoint prezentacija</vt:lpstr>
      <vt:lpstr>PowerPoint prezentacija</vt:lpstr>
      <vt:lpstr>PowerPoint prezentacija</vt:lpstr>
      <vt:lpstr>Rezultati</vt:lpstr>
      <vt:lpstr>Rezultati</vt:lpstr>
      <vt:lpstr>Rezultati</vt:lpstr>
      <vt:lpstr>Rezultati</vt:lpstr>
      <vt:lpstr>Rezultati</vt:lpstr>
      <vt:lpstr>Rezultati</vt:lpstr>
      <vt:lpstr>Rezultati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</dc:creator>
  <cp:lastModifiedBy>Sara Lazarušić</cp:lastModifiedBy>
  <cp:revision>15</cp:revision>
  <cp:lastPrinted>2021-01-13T09:31:57Z</cp:lastPrinted>
  <dcterms:created xsi:type="dcterms:W3CDTF">2020-04-30T08:26:07Z</dcterms:created>
  <dcterms:modified xsi:type="dcterms:W3CDTF">2024-06-04T11:15:32Z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0x0101005F4A78737296D44B9C0FDA063D431BDD</vt:lpwstr>
  </property>
</Properties>
</file>